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8" r:id="rId3"/>
    <p:sldId id="268" r:id="rId4"/>
    <p:sldId id="269" r:id="rId5"/>
    <p:sldId id="266" r:id="rId6"/>
  </p:sldIdLst>
  <p:sldSz cx="9144000" cy="5143500" type="screen16x9"/>
  <p:notesSz cx="6858000" cy="9144000"/>
  <p:embeddedFontLst>
    <p:embeddedFont>
      <p:font typeface="Roboto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4" autoAdjust="0"/>
    <p:restoredTop sz="81818" autoAdjust="0"/>
  </p:normalViewPr>
  <p:slideViewPr>
    <p:cSldViewPr snapToGrid="0">
      <p:cViewPr varScale="1">
        <p:scale>
          <a:sx n="80" d="100"/>
          <a:sy n="80" d="100"/>
        </p:scale>
        <p:origin x="100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437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152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6d59b3d79e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6d59b3d79e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943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6f73a04f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c6f73a04f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081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212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0064" y="239560"/>
            <a:ext cx="1581914" cy="83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>
            <a:off x="0" y="1429300"/>
            <a:ext cx="9144000" cy="3714300"/>
          </a:xfrm>
          <a:prstGeom prst="rect">
            <a:avLst/>
          </a:prstGeom>
          <a:solidFill>
            <a:srgbClr val="E7A6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_2">
    <p:bg>
      <p:bgPr>
        <a:solidFill>
          <a:schemeClr val="accent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5" name="Google Shape;55;p9"/>
          <p:cNvCxnSpPr/>
          <p:nvPr/>
        </p:nvCxnSpPr>
        <p:spPr>
          <a:xfrm>
            <a:off x="37000" y="222025"/>
            <a:ext cx="0" cy="4692000"/>
          </a:xfrm>
          <a:prstGeom prst="straightConnector1">
            <a:avLst/>
          </a:prstGeom>
          <a:noFill/>
          <a:ln w="76200" cap="flat" cmpd="sng">
            <a:solidFill>
              <a:srgbClr val="E29D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6" name="Google Shape;5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9"/>
          <p:cNvSpPr/>
          <p:nvPr/>
        </p:nvSpPr>
        <p:spPr>
          <a:xfrm>
            <a:off x="545675" y="485550"/>
            <a:ext cx="3505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2400">
              <a:solidFill>
                <a:srgbClr val="5C5BA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471875" y="2171150"/>
            <a:ext cx="3579300" cy="54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33448"/>
              </a:buClr>
              <a:buSzPts val="2400"/>
              <a:buNone/>
              <a:defRPr sz="2400">
                <a:solidFill>
                  <a:srgbClr val="33344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pic>
        <p:nvPicPr>
          <p:cNvPr id="59" name="Google Shape;59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180538" y="2088100"/>
            <a:ext cx="1354925" cy="71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bg>
      <p:bgPr>
        <a:solidFill>
          <a:schemeClr val="accent4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2" name="Google Shape;62;p10"/>
          <p:cNvCxnSpPr/>
          <p:nvPr/>
        </p:nvCxnSpPr>
        <p:spPr>
          <a:xfrm>
            <a:off x="37000" y="222025"/>
            <a:ext cx="0" cy="4692000"/>
          </a:xfrm>
          <a:prstGeom prst="straightConnector1">
            <a:avLst/>
          </a:prstGeom>
          <a:noFill/>
          <a:ln w="76200" cap="flat" cmpd="sng">
            <a:solidFill>
              <a:srgbClr val="E29D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➔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●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>
            <a:off x="471900" y="570950"/>
            <a:ext cx="8222100" cy="54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33448"/>
              </a:buClr>
              <a:buSzPts val="2400"/>
              <a:buNone/>
              <a:defRPr sz="2400">
                <a:solidFill>
                  <a:srgbClr val="33344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6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.vaughan@stem.org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.senior@stem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ctrTitle"/>
          </p:nvPr>
        </p:nvSpPr>
        <p:spPr>
          <a:xfrm>
            <a:off x="390525" y="2117910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National Centre for Computing Education</a:t>
            </a:r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ubTitle" idx="1"/>
          </p:nvPr>
        </p:nvSpPr>
        <p:spPr>
          <a:xfrm>
            <a:off x="390525" y="3051510"/>
            <a:ext cx="8222100" cy="10859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endParaRPr lang="en-GB" sz="2400" dirty="0"/>
          </a:p>
          <a:p>
            <a:pPr marL="0" indent="0"/>
            <a:r>
              <a:rPr lang="en-GB" sz="2400" dirty="0"/>
              <a:t>Sarah Vaughan – Primary Subject Matter Expert (SME)</a:t>
            </a:r>
          </a:p>
          <a:p>
            <a:pPr marL="0" indent="0"/>
            <a:r>
              <a:rPr lang="en-GB" sz="2400" dirty="0"/>
              <a:t>Becky Senior – Secondary SME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219" y="62554"/>
            <a:ext cx="1173221" cy="11173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952" y="249980"/>
            <a:ext cx="781970" cy="7819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Google Shape;86;p14"/>
          <p:cNvCxnSpPr/>
          <p:nvPr/>
        </p:nvCxnSpPr>
        <p:spPr>
          <a:xfrm>
            <a:off x="37000" y="222025"/>
            <a:ext cx="0" cy="4692000"/>
          </a:xfrm>
          <a:prstGeom prst="straightConnector1">
            <a:avLst/>
          </a:prstGeom>
          <a:noFill/>
          <a:ln w="76200" cap="flat" cmpd="sng">
            <a:solidFill>
              <a:srgbClr val="E7A61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25688" y="1120250"/>
            <a:ext cx="8222100" cy="31939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spcAft>
                <a:spcPts val="1600"/>
              </a:spcAft>
            </a:pPr>
            <a:r>
              <a:rPr lang="en-US" b="1" dirty="0"/>
              <a:t>FREE</a:t>
            </a:r>
            <a:r>
              <a:rPr lang="en-US" dirty="0"/>
              <a:t> online courses </a:t>
            </a:r>
          </a:p>
          <a:p>
            <a:pPr marL="285750" indent="-285750">
              <a:spcAft>
                <a:spcPts val="1600"/>
              </a:spcAft>
            </a:pPr>
            <a:r>
              <a:rPr lang="en-US" b="1" dirty="0"/>
              <a:t>FREE</a:t>
            </a:r>
            <a:r>
              <a:rPr lang="en-US" dirty="0"/>
              <a:t> bursary supported remote led courses for teachers working in state funded schools</a:t>
            </a:r>
          </a:p>
          <a:p>
            <a:pPr marL="285750" indent="-285750">
              <a:spcAft>
                <a:spcPts val="1600"/>
              </a:spcAft>
            </a:pPr>
            <a:r>
              <a:rPr lang="en-US" dirty="0"/>
              <a:t>Bursary of £220 per day for the first teacher to attend the first course.</a:t>
            </a:r>
          </a:p>
          <a:p>
            <a:pPr marL="285750" indent="-285750">
              <a:spcAft>
                <a:spcPts val="1600"/>
              </a:spcAft>
            </a:pPr>
            <a:r>
              <a:rPr lang="en-GB" dirty="0"/>
              <a:t>FREE scheme of work </a:t>
            </a:r>
          </a:p>
          <a:p>
            <a:pPr marL="285750" indent="-285750">
              <a:spcAft>
                <a:spcPts val="1600"/>
              </a:spcAft>
            </a:pPr>
            <a:r>
              <a:rPr lang="en-GB" dirty="0"/>
              <a:t>FREE 0.5 day bespoke curriculum support from an SME</a:t>
            </a:r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>
            <a:off x="471900" y="570950"/>
            <a:ext cx="8222100" cy="54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Support for Primary Schools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AAF1B08-BA11-864C-AA25-862E02518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900" y="1267866"/>
            <a:ext cx="8222100" cy="3361409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FREE online courses FREE remote led courses (KS3/4)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GCSE schools with low uptake or results – 1 day support and £1400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New to GCSE - 1 day support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Want to deliver GCSE – 2.5 day support and £1400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LAD 5/6 – 0.5 day support</a:t>
            </a:r>
          </a:p>
          <a:p>
            <a:pPr marL="11430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/>
              <a:t>Computer Science Accelerator (CSA) course offers free online and remote lead courses to teachers working in state funded schools. Any teacher can complete the course and their is a bursary attached. (£900?)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B174D29F-E13D-334F-9A4A-FD0CE1310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for Secondary Schools</a:t>
            </a:r>
          </a:p>
        </p:txBody>
      </p:sp>
    </p:spTree>
    <p:extLst>
      <p:ext uri="{BB962C8B-B14F-4D97-AF65-F5344CB8AC3E}">
        <p14:creationId xmlns:p14="http://schemas.microsoft.com/office/powerpoint/2010/main" val="1704727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0BC301A-F69A-40A5-A5D2-79111E853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900" y="1527190"/>
            <a:ext cx="8222100" cy="2710200"/>
          </a:xfrm>
        </p:spPr>
        <p:txBody>
          <a:bodyPr/>
          <a:lstStyle/>
          <a:p>
            <a:r>
              <a:rPr lang="en-GB" dirty="0"/>
              <a:t>Schools can work together to combine their curriculum support time </a:t>
            </a:r>
            <a:r>
              <a:rPr lang="en-GB" dirty="0" err="1"/>
              <a:t>eg</a:t>
            </a:r>
            <a:r>
              <a:rPr lang="en-GB" dirty="0"/>
              <a:t>  4 schools would then get 2 full days of support  (this can be split over this year and next academic year)</a:t>
            </a:r>
          </a:p>
          <a:p>
            <a:r>
              <a:rPr lang="en-GB" dirty="0"/>
              <a:t>If you have enough participants the remote CPD courses can be invite only for your teaching alliance</a:t>
            </a:r>
          </a:p>
          <a:p>
            <a:r>
              <a:rPr lang="en-GB" dirty="0"/>
              <a:t>We can offer transition sessions where we work on a progressive SOW for all key stages</a:t>
            </a:r>
          </a:p>
          <a:p>
            <a:pPr marL="11430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DD7BCFA-F0C6-4C92-AE57-441E9F8A1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support for your Teaching Alliance</a:t>
            </a:r>
          </a:p>
        </p:txBody>
      </p:sp>
    </p:spTree>
    <p:extLst>
      <p:ext uri="{BB962C8B-B14F-4D97-AF65-F5344CB8AC3E}">
        <p14:creationId xmlns:p14="http://schemas.microsoft.com/office/powerpoint/2010/main" val="5694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395675" y="113750"/>
            <a:ext cx="3953488" cy="4016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/>
              <a:t>Thank you</a:t>
            </a:r>
            <a:br>
              <a:rPr lang="en" sz="3000" dirty="0"/>
            </a:br>
            <a:r>
              <a:rPr lang="en" sz="3000" dirty="0"/>
              <a:t/>
            </a:r>
            <a:br>
              <a:rPr lang="en" sz="3000" dirty="0"/>
            </a:br>
            <a:r>
              <a:rPr lang="en" dirty="0"/>
              <a:t>teachcomputing.org</a:t>
            </a:r>
            <a:r>
              <a:rPr lang="en" sz="3000" dirty="0"/>
              <a:t/>
            </a:r>
            <a:br>
              <a:rPr lang="en" sz="3000" dirty="0"/>
            </a:br>
            <a:r>
              <a:rPr lang="en" dirty="0"/>
              <a:t/>
            </a:r>
            <a:br>
              <a:rPr lang="en" dirty="0"/>
            </a:br>
            <a:r>
              <a:rPr lang="en" dirty="0"/>
              <a:t/>
            </a:r>
            <a:br>
              <a:rPr lang="en" dirty="0"/>
            </a:br>
            <a:r>
              <a:rPr lang="en-GB" dirty="0"/>
              <a:t>Primary</a:t>
            </a:r>
            <a:r>
              <a:rPr lang="en" dirty="0"/>
              <a:t/>
            </a:r>
            <a:br>
              <a:rPr lang="en" dirty="0"/>
            </a:br>
            <a:r>
              <a:rPr lang="en-GB" dirty="0">
                <a:hlinkClick r:id="rId3"/>
              </a:rPr>
              <a:t>s.vaughan@stem.org.uk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Secondary </a:t>
            </a:r>
            <a:br>
              <a:rPr lang="en-GB" dirty="0"/>
            </a:br>
            <a:r>
              <a:rPr lang="en-GB" dirty="0">
                <a:hlinkClick r:id="rId4"/>
              </a:rPr>
              <a:t>b.senior@stem.org.uk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" sz="3000" dirty="0"/>
              <a:t/>
            </a:r>
            <a:br>
              <a:rPr lang="en" sz="3000" dirty="0"/>
            </a:br>
            <a:endParaRPr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9101</TotalTime>
  <Words>235</Words>
  <Application>Microsoft Office PowerPoint</Application>
  <PresentationFormat>On-screen Show (16:9)</PresentationFormat>
  <Paragraphs>23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Roboto</vt:lpstr>
      <vt:lpstr>Material</vt:lpstr>
      <vt:lpstr>National Centre for Computing Education</vt:lpstr>
      <vt:lpstr>Support for Primary Schools</vt:lpstr>
      <vt:lpstr>Support for Secondary Schools</vt:lpstr>
      <vt:lpstr>Additional support for your Teaching Alliance</vt:lpstr>
      <vt:lpstr>Thank you  teachcomputing.org   Primary s.vaughan@stem.org.uk Secondary  b.senior@stem.org.uk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Centre for Computing Education</dc:title>
  <dc:creator>Paul Thornton</dc:creator>
  <cp:lastModifiedBy>Katie Cresswell</cp:lastModifiedBy>
  <cp:revision>48</cp:revision>
  <dcterms:modified xsi:type="dcterms:W3CDTF">2020-04-30T08:42:10Z</dcterms:modified>
</cp:coreProperties>
</file>